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3" r:id="rId3"/>
    <p:sldId id="288" r:id="rId4"/>
    <p:sldId id="261" r:id="rId5"/>
    <p:sldId id="263" r:id="rId6"/>
    <p:sldId id="257" r:id="rId7"/>
    <p:sldId id="289" r:id="rId8"/>
    <p:sldId id="290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86" d="100"/>
          <a:sy n="86" d="100"/>
        </p:scale>
        <p:origin x="28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A15D8-6C00-4B3F-A987-3CB87FA8E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33B8B5-81F1-48BA-95FD-95D9C88430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AE8C5-0D5B-4CD8-B45F-8856A97D7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580-F9EB-4D2F-BE39-088BC06C239C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88D58-C669-4503-B413-A6BDAFDB9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365A1-F05A-43F4-A19D-DDE891D6A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68F1-356E-446B-911C-C93D05C8B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960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9E3CB-9990-42C1-8511-129AEEAFA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4224DF-2DF0-419C-BAD6-E26FC0D586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CB9C8-A1ED-43FE-BD04-8D6109D581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580-F9EB-4D2F-BE39-088BC06C239C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96DB6-FEF2-44F2-97C2-9B1682748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29E2E-0208-4D6F-8539-585354A5A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68F1-356E-446B-911C-C93D05C8B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267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5D45A8-E57A-470F-8C64-A81FE2847C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6003A9-D3AF-4131-B8D0-17B50F220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6C62A-F001-44F9-B3BD-FC298D942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580-F9EB-4D2F-BE39-088BC06C239C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3C58F-4314-4F7C-9652-5FB695F90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FBCEC-3EBD-428A-8B94-229E23862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68F1-356E-446B-911C-C93D05C8B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261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8C2AC-6F8F-4DC5-B95B-DCFDA620C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D48B10-99B7-44E1-9453-B3E827AF12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B99B3-99CE-422D-A592-1271980F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580-F9EB-4D2F-BE39-088BC06C239C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65642-AA5C-4207-9588-782A1E66F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BE8D9-126B-484A-B92E-DFAAA3BE4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68F1-356E-446B-911C-C93D05C8B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995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EE933-61CE-4DCA-B347-FB29EA059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B86509-FB52-4E18-960B-6EE6B79090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0E5BA-585F-49F8-A21A-335177AB1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580-F9EB-4D2F-BE39-088BC06C239C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C94A2-E000-4C78-87D1-C4D087E9C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9EE8CF-1E2E-4502-8D5F-7BD7CE9D5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68F1-356E-446B-911C-C93D05C8B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322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978D2-E51B-4B3D-832E-1628E5D79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71DB5-0C85-4980-A678-D87FA2215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B31461-922A-442F-BDA5-B437318B0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74A39E-F693-4137-9B86-F4E19CA25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580-F9EB-4D2F-BE39-088BC06C239C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00048-D526-434D-8AB2-4E6DC8E13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B1BAEB-7920-4454-B852-BD1EC5ED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68F1-356E-446B-911C-C93D05C8B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224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9D26B-58FA-4857-B694-6CE6DE5C9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A4089-A7F8-457D-BEFE-7C126ADD0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07047A-46D7-4266-B977-B120B5440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1C25A9-A07F-4616-BECD-EAC7F38DA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B6E5F3-70CC-4684-AE5E-AFD088287A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5B83DC-981E-49CE-BFD7-9AC18103B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580-F9EB-4D2F-BE39-088BC06C239C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E42443-BC24-42FC-8AEF-ACE83592D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3C8619-514B-4EA6-899C-29D9CDF49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68F1-356E-446B-911C-C93D05C8B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915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4E94A-AFDF-4998-BB26-1C6AE61B4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315F74-7E77-4726-9E67-43957CE8F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580-F9EB-4D2F-BE39-088BC06C239C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6F280C-38EE-4209-A1C6-08189B884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FA4136-CCD6-4261-A0EA-A2E795D39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68F1-356E-446B-911C-C93D05C8B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843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014EFA-D61A-49E2-AA06-BD5B767BD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580-F9EB-4D2F-BE39-088BC06C239C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8B072E-F47F-4EEA-ADEF-EB0DA0BEE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B1C6ED-DA28-41C6-A7C9-4671CFF74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68F1-356E-446B-911C-C93D05C8B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3319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59A1B-6458-4EE6-B5C2-CC984F616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FCFFB-7006-41E7-AF24-73F199F365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9681CE-22A4-45E4-9FD0-E54DB9F84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28FB5E-8A98-4A32-BACB-4F40229F9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580-F9EB-4D2F-BE39-088BC06C239C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F1A8EC-298D-4125-A121-08C355AC8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9EB0CC-A2FC-4F9C-A22A-0725BA4BE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68F1-356E-446B-911C-C93D05C8B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171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AC59C-EAE1-4F05-BA9E-2B67FE23D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2D862D-3E69-4FC8-84F7-3AFD5D424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9C9E57-AA02-43BC-93C7-E9F2910A3E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6D2BFE-900F-4FF3-A6A0-EC8B07B63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18580-F9EB-4D2F-BE39-088BC06C239C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5EA8D5-028E-43B3-8144-303CE47BA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0949F-0B0E-4D22-9073-F47A3582B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F68F1-356E-446B-911C-C93D05C8B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106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244D1F-C320-47B7-BBB4-A5C49B499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BF76D9-4947-42A5-B6F3-72A7C3FCC8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80633-B59D-4C82-9AD6-72091BAB71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18580-F9EB-4D2F-BE39-088BC06C239C}" type="datetimeFigureOut">
              <a:rPr lang="en-GB" smtClean="0"/>
              <a:t>25/09/2023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2E4DE-2BA5-4764-B86C-3E4369350E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4E8FC-CAAB-451F-AB65-611A46993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F68F1-356E-446B-911C-C93D05C8BE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819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9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C97B56A-8124-61F7-F087-373C275C7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4398" y="3962612"/>
            <a:ext cx="6967475" cy="2694666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 algn="ctr">
              <a:buNone/>
            </a:pPr>
            <a:r>
              <a:rPr lang="en-US" sz="6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Welcome to the House Championship 2023-24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13091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4F6F06-9ED6-4084-98EE-F02D40A40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919" r="3" b="19310"/>
          <a:stretch/>
        </p:blipFill>
        <p:spPr>
          <a:xfrm>
            <a:off x="1246574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40D59D-FDBC-431F-BA2B-7A09BE79EF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0" r="11270" b="2"/>
          <a:stretch/>
        </p:blipFill>
        <p:spPr>
          <a:xfrm>
            <a:off x="20" y="2279205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47279" y="6159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B9B01A-F926-4B34-8BCA-9DD12EFF77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 b="-4"/>
          <a:stretch/>
        </p:blipFill>
        <p:spPr>
          <a:xfrm>
            <a:off x="5511871" y="7805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1103AB2-C090-458F-B752-294F23AFA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1"/>
            <a:ext cx="3439432" cy="3785157"/>
          </a:xfrm>
          <a:custGeom>
            <a:avLst/>
            <a:gdLst>
              <a:gd name="connsiteX0" fmla="*/ 198262 w 3439432"/>
              <a:gd name="connsiteY0" fmla="*/ 0 h 3785157"/>
              <a:gd name="connsiteX1" fmla="*/ 3439432 w 3439432"/>
              <a:gd name="connsiteY1" fmla="*/ 0 h 3785157"/>
              <a:gd name="connsiteX2" fmla="*/ 3439432 w 3439432"/>
              <a:gd name="connsiteY2" fmla="*/ 3697836 h 3785157"/>
              <a:gd name="connsiteX3" fmla="*/ 3318024 w 3439432"/>
              <a:gd name="connsiteY3" fmla="*/ 3729054 h 3785157"/>
              <a:gd name="connsiteX4" fmla="*/ 2761488 w 3439432"/>
              <a:gd name="connsiteY4" fmla="*/ 3785157 h 3785157"/>
              <a:gd name="connsiteX5" fmla="*/ 0 w 3439432"/>
              <a:gd name="connsiteY5" fmla="*/ 1023669 h 3785157"/>
              <a:gd name="connsiteX6" fmla="*/ 124151 w 3439432"/>
              <a:gd name="connsiteY6" fmla="*/ 202487 h 37851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785157">
                <a:moveTo>
                  <a:pt x="198262" y="0"/>
                </a:moveTo>
                <a:lnTo>
                  <a:pt x="3439432" y="0"/>
                </a:lnTo>
                <a:lnTo>
                  <a:pt x="3439432" y="3697836"/>
                </a:lnTo>
                <a:lnTo>
                  <a:pt x="3318024" y="3729054"/>
                </a:lnTo>
                <a:cubicBezTo>
                  <a:pt x="3138258" y="3765839"/>
                  <a:pt x="2952129" y="3785157"/>
                  <a:pt x="2761488" y="3785157"/>
                </a:cubicBezTo>
                <a:cubicBezTo>
                  <a:pt x="1236360" y="3785157"/>
                  <a:pt x="0" y="2548797"/>
                  <a:pt x="0" y="1023669"/>
                </a:cubicBezTo>
                <a:cubicBezTo>
                  <a:pt x="0" y="737708"/>
                  <a:pt x="43466" y="461898"/>
                  <a:pt x="124151" y="20248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B3FB14-5CF0-43D9-9629-8A7049CB457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r="4762" b="1"/>
          <a:stretch/>
        </p:blipFill>
        <p:spPr>
          <a:xfrm>
            <a:off x="8918761" y="-4331"/>
            <a:ext cx="3273238" cy="3618965"/>
          </a:xfrm>
          <a:custGeom>
            <a:avLst/>
            <a:gdLst/>
            <a:ahLst/>
            <a:cxnLst/>
            <a:rect l="l" t="t" r="r" b="b"/>
            <a:pathLst>
              <a:path w="3273238" h="3618965">
                <a:moveTo>
                  <a:pt x="210437" y="0"/>
                </a:moveTo>
                <a:lnTo>
                  <a:pt x="3273238" y="0"/>
                </a:lnTo>
                <a:lnTo>
                  <a:pt x="3273238" y="3526409"/>
                </a:lnTo>
                <a:lnTo>
                  <a:pt x="3118338" y="3566238"/>
                </a:lnTo>
                <a:cubicBezTo>
                  <a:pt x="2949390" y="3600810"/>
                  <a:pt x="2774463" y="3618965"/>
                  <a:pt x="2595295" y="3618965"/>
                </a:cubicBezTo>
                <a:cubicBezTo>
                  <a:pt x="1161953" y="3618965"/>
                  <a:pt x="0" y="2457012"/>
                  <a:pt x="0" y="1023670"/>
                </a:cubicBezTo>
                <a:cubicBezTo>
                  <a:pt x="0" y="665335"/>
                  <a:pt x="72622" y="323961"/>
                  <a:pt x="203951" y="1346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62090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E22A97-A441-4E0A-A7B5-8299303E5A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61" r="15113" b="1"/>
          <a:stretch/>
        </p:blipFill>
        <p:spPr>
          <a:xfrm>
            <a:off x="-4" y="10"/>
            <a:ext cx="2952750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938842-61C6-446E-A136-C28F41348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76" r="2" b="2"/>
          <a:stretch/>
        </p:blipFill>
        <p:spPr>
          <a:xfrm>
            <a:off x="3143253" y="10"/>
            <a:ext cx="2857499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8A1BCF-21CC-4A75-9E9B-1F5215CF08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82" r="18249" b="4"/>
          <a:stretch/>
        </p:blipFill>
        <p:spPr>
          <a:xfrm>
            <a:off x="6191251" y="10"/>
            <a:ext cx="2857499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5E1E8A-50E4-4162-B46E-A39E418B95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5657"/>
          <a:stretch/>
        </p:blipFill>
        <p:spPr>
          <a:xfrm>
            <a:off x="9239249" y="10"/>
            <a:ext cx="2952751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655B4F-4050-4B1F-82A8-180E74CF9C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EA4C97B-84C4-4658-A6D6-600CB62B43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4FE591E-19B9-480D-9B26-EB96D70C28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6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FDBE9-C71C-41B0-B2B2-DB3C3A251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139" y="4766266"/>
            <a:ext cx="10508836" cy="10800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5400" dirty="0">
                <a:solidFill>
                  <a:schemeClr val="bg1">
                    <a:alpha val="80000"/>
                  </a:schemeClr>
                </a:solidFill>
                <a:latin typeface="Comic Sans MS" panose="030F0702030302020204" pitchFamily="66" charset="0"/>
              </a:rPr>
              <a:t>Who will lift the trophy this year?</a:t>
            </a:r>
          </a:p>
          <a:p>
            <a:pPr marL="0" indent="0">
              <a:buNone/>
            </a:pPr>
            <a:endParaRPr lang="en-GB" sz="2400" dirty="0">
              <a:solidFill>
                <a:schemeClr val="bg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93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1B8AF-248D-4B45-BB44-373A1D0D7EB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2"/>
          </a:solidFill>
        </p:spPr>
        <p:txBody>
          <a:bodyPr>
            <a:normAutofit/>
          </a:bodyPr>
          <a:lstStyle/>
          <a:p>
            <a:r>
              <a:rPr lang="en-GB" b="1" dirty="0"/>
              <a:t>Will the Kestrels or Bears write their own line in the House History books…?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11D59-66E3-4BE8-ADD6-67FF70265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634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6000" dirty="0">
                <a:highlight>
                  <a:srgbClr val="00FFFF"/>
                </a:highlight>
              </a:rPr>
              <a:t>2022-23 Wilbraham Wolves</a:t>
            </a:r>
          </a:p>
          <a:p>
            <a:pPr marL="0" indent="0">
              <a:buNone/>
            </a:pPr>
            <a:r>
              <a:rPr lang="en-GB" sz="6000" dirty="0">
                <a:highlight>
                  <a:srgbClr val="FFFF00"/>
                </a:highlight>
              </a:rPr>
              <a:t>2021-22 </a:t>
            </a:r>
            <a:r>
              <a:rPr lang="en-GB" sz="6000" dirty="0" err="1">
                <a:highlight>
                  <a:srgbClr val="FFFF00"/>
                </a:highlight>
              </a:rPr>
              <a:t>Dorfold</a:t>
            </a:r>
            <a:r>
              <a:rPr lang="en-GB" sz="6000" dirty="0">
                <a:highlight>
                  <a:srgbClr val="FFFF00"/>
                </a:highlight>
              </a:rPr>
              <a:t> Dolphins</a:t>
            </a:r>
          </a:p>
          <a:p>
            <a:pPr marL="0" indent="0">
              <a:buNone/>
            </a:pPr>
            <a:r>
              <a:rPr lang="en-GB" sz="6000" dirty="0">
                <a:highlight>
                  <a:srgbClr val="FFFF00"/>
                </a:highlight>
              </a:rPr>
              <a:t>2020 – 21 </a:t>
            </a:r>
            <a:r>
              <a:rPr lang="en-GB" sz="6000" dirty="0" err="1">
                <a:highlight>
                  <a:srgbClr val="FFFF00"/>
                </a:highlight>
              </a:rPr>
              <a:t>Dorfold</a:t>
            </a:r>
            <a:r>
              <a:rPr lang="en-GB" sz="6000" dirty="0">
                <a:highlight>
                  <a:srgbClr val="FFFF00"/>
                </a:highlight>
              </a:rPr>
              <a:t> Dolphins</a:t>
            </a:r>
          </a:p>
          <a:p>
            <a:pPr marL="0" indent="0">
              <a:buNone/>
            </a:pPr>
            <a:r>
              <a:rPr lang="en-GB" sz="6000" dirty="0">
                <a:highlight>
                  <a:srgbClr val="00FFFF"/>
                </a:highlight>
              </a:rPr>
              <a:t>2019 – 2020 Wilbraham Wolves</a:t>
            </a:r>
          </a:p>
        </p:txBody>
      </p:sp>
    </p:spTree>
    <p:extLst>
      <p:ext uri="{BB962C8B-B14F-4D97-AF65-F5344CB8AC3E}">
        <p14:creationId xmlns:p14="http://schemas.microsoft.com/office/powerpoint/2010/main" val="3560490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D8EC9-FB99-4A2B-BF0D-F531B63F0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09" y="635069"/>
            <a:ext cx="4509236" cy="183664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Once again,  everything you do every day, every lesson, matters to your House...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EB364B-B65B-4484-BCE4-BD373689B070}"/>
              </a:ext>
            </a:extLst>
          </p:cNvPr>
          <p:cNvSpPr txBox="1"/>
          <p:nvPr/>
        </p:nvSpPr>
        <p:spPr>
          <a:xfrm>
            <a:off x="720992" y="2471711"/>
            <a:ext cx="4492454" cy="188874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dirty="0"/>
              <a:t>The Big Three: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House Stars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Making the 60 Matter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Attendance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2B9D26-8336-4DDC-9E5A-E8BF0797FB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51" r="-2" b="2136"/>
          <a:stretch/>
        </p:blipFill>
        <p:spPr>
          <a:xfrm>
            <a:off x="571420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103813-2EAF-41D4-AC94-4A9E4BFEF6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0" b="-2"/>
          <a:stretch/>
        </p:blipFill>
        <p:spPr>
          <a:xfrm>
            <a:off x="5886020" y="2715337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5C56EE-0ED1-4B76-895C-3FCBEF1D3B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554" b="4685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A039D8C-ED45-4747-BA32-6474F9958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24660" r="2" b="20984"/>
          <a:stretch/>
        </p:blipFill>
        <p:spPr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</p:spPr>
      </p:pic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503068-BA7F-4398-9997-4F91A94326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319" r="2" b="4463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87965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700CD00-DF3E-4660-A6EC-A18C3B7F9E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DB8081-0E5A-4C31-97B2-56B305836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100804"/>
            <a:ext cx="5353045" cy="1173700"/>
          </a:xfrm>
        </p:spPr>
        <p:txBody>
          <a:bodyPr anchor="t">
            <a:noAutofit/>
          </a:bodyPr>
          <a:lstStyle/>
          <a:p>
            <a:r>
              <a:rPr lang="en-GB" sz="8000" dirty="0">
                <a:solidFill>
                  <a:schemeClr val="bg1"/>
                </a:solidFill>
              </a:rPr>
              <a:t>Competition Alert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C6BD25-3F2C-4F5B-8DBD-4EE2D46CAC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20" r="-2" b="33501"/>
          <a:stretch/>
        </p:blipFill>
        <p:spPr>
          <a:xfrm>
            <a:off x="6" y="2"/>
            <a:ext cx="6000749" cy="3342653"/>
          </a:xfrm>
          <a:custGeom>
            <a:avLst/>
            <a:gdLst/>
            <a:ahLst/>
            <a:cxnLst/>
            <a:rect l="l" t="t" r="r" b="b"/>
            <a:pathLst>
              <a:path w="6000749" h="3342653">
                <a:moveTo>
                  <a:pt x="0" y="0"/>
                </a:moveTo>
                <a:lnTo>
                  <a:pt x="6000749" y="0"/>
                </a:lnTo>
                <a:lnTo>
                  <a:pt x="6000749" y="3198652"/>
                </a:lnTo>
                <a:lnTo>
                  <a:pt x="5572124" y="3171203"/>
                </a:lnTo>
                <a:lnTo>
                  <a:pt x="0" y="3342653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188BF5-F585-4DF5-8489-42C7184DC9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4036"/>
          <a:stretch/>
        </p:blipFill>
        <p:spPr>
          <a:xfrm>
            <a:off x="6191245" y="2"/>
            <a:ext cx="6000750" cy="3418853"/>
          </a:xfrm>
          <a:custGeom>
            <a:avLst/>
            <a:gdLst/>
            <a:ahLst/>
            <a:cxnLst/>
            <a:rect l="l" t="t" r="r" b="b"/>
            <a:pathLst>
              <a:path w="6000750" h="3418853">
                <a:moveTo>
                  <a:pt x="0" y="0"/>
                </a:moveTo>
                <a:lnTo>
                  <a:pt x="6000750" y="0"/>
                </a:lnTo>
                <a:lnTo>
                  <a:pt x="6000750" y="227978"/>
                </a:lnTo>
                <a:lnTo>
                  <a:pt x="6000750" y="2065168"/>
                </a:lnTo>
                <a:lnTo>
                  <a:pt x="6000750" y="3342653"/>
                </a:lnTo>
                <a:lnTo>
                  <a:pt x="3248025" y="3418853"/>
                </a:lnTo>
                <a:lnTo>
                  <a:pt x="0" y="3210852"/>
                </a:lnTo>
                <a:close/>
              </a:path>
            </a:pathLst>
          </a:cu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F9AB5DBD-0A57-4DBC-B49F-205E268F1F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59818"/>
            <a:ext cx="12192000" cy="757168"/>
            <a:chOff x="0" y="2959818"/>
            <a:chExt cx="12192000" cy="757168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1DE7FF6-DA62-40A9-8F5D-F82D3020F3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9D38D133-BB29-4B7D-AFB2-7D132F45AD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AF7963-FD27-4709-87E3-7D5FD3DC5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8261" y="4303111"/>
            <a:ext cx="5692774" cy="1648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>
                <a:solidFill>
                  <a:schemeClr val="bg1">
                    <a:alpha val="80000"/>
                  </a:schemeClr>
                </a:solidFill>
              </a:rPr>
              <a:t>Year 7 House Art Competition – entries to Mrs Jennings in the Art Department by Monday 9</a:t>
            </a:r>
            <a:r>
              <a:rPr lang="en-GB" sz="3200" baseline="30000" dirty="0">
                <a:solidFill>
                  <a:schemeClr val="bg1">
                    <a:alpha val="80000"/>
                  </a:schemeClr>
                </a:solidFill>
              </a:rPr>
              <a:t>th</a:t>
            </a:r>
            <a:r>
              <a:rPr lang="en-GB" sz="3200" dirty="0">
                <a:solidFill>
                  <a:schemeClr val="bg1">
                    <a:alpha val="8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4467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Rectangle 1037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0" name="Rectangle 1039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913B067F-3154-4968-A886-DF93A787E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043" name="Oval 1042">
              <a:extLst>
                <a:ext uri="{FF2B5EF4-FFF2-40B4-BE49-F238E27FC236}">
                  <a16:creationId xmlns:a16="http://schemas.microsoft.com/office/drawing/2014/main" id="{97583D6C-C05B-47AB-8540-B2700B82A4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4" name="Oval 1043">
              <a:extLst>
                <a:ext uri="{FF2B5EF4-FFF2-40B4-BE49-F238E27FC236}">
                  <a16:creationId xmlns:a16="http://schemas.microsoft.com/office/drawing/2014/main" id="{6501AD91-D973-4968-95E4-4C26CFDF8F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5" name="Oval 1044">
              <a:extLst>
                <a:ext uri="{FF2B5EF4-FFF2-40B4-BE49-F238E27FC236}">
                  <a16:creationId xmlns:a16="http://schemas.microsoft.com/office/drawing/2014/main" id="{5C165989-F5FE-4BB6-9817-E7828CB1D6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6" name="Oval 1045">
              <a:extLst>
                <a:ext uri="{FF2B5EF4-FFF2-40B4-BE49-F238E27FC236}">
                  <a16:creationId xmlns:a16="http://schemas.microsoft.com/office/drawing/2014/main" id="{6B0649CC-B912-4E82-BEA0-DA75ECB19A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7" name="Oval 1046">
              <a:extLst>
                <a:ext uri="{FF2B5EF4-FFF2-40B4-BE49-F238E27FC236}">
                  <a16:creationId xmlns:a16="http://schemas.microsoft.com/office/drawing/2014/main" id="{6BA08C17-C9A5-4FA8-ABC4-44FB3B8696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8" name="Oval 1047">
              <a:extLst>
                <a:ext uri="{FF2B5EF4-FFF2-40B4-BE49-F238E27FC236}">
                  <a16:creationId xmlns:a16="http://schemas.microsoft.com/office/drawing/2014/main" id="{70DEAC6C-553C-437E-BC17-D4495233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50" name="Rectangle 1049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2" name="Group 1051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1053" name="Straight Connector 1052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4" name="Straight Connector 1053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5" name="Straight Connector 1054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6" name="Straight Connector 1055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8" name="Rectangle 1057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0" name="Group 1059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1061" name="Straight Connector 1060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2" name="Straight Connector 1061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3" name="Straight Connector 1062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4" name="Straight Connector 1063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0ECAB85-5C47-4B30-888E-481442E00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291" y="293399"/>
            <a:ext cx="11050180" cy="850789"/>
          </a:xfrm>
          <a:noFill/>
        </p:spPr>
        <p:txBody>
          <a:bodyPr anchor="t">
            <a:normAutofit/>
          </a:bodyPr>
          <a:lstStyle/>
          <a:p>
            <a:r>
              <a:rPr lang="en-GB" sz="4800">
                <a:solidFill>
                  <a:schemeClr val="bg1"/>
                </a:solidFill>
              </a:rPr>
              <a:t>House Competition Alert – Creative Writing</a:t>
            </a:r>
            <a:endParaRPr lang="en-GB" sz="4800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9C26D33-CE46-4750-B661-F170768F8F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5344" y="966935"/>
            <a:ext cx="10843065" cy="276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pSp>
        <p:nvGrpSpPr>
          <p:cNvPr id="1066" name="Group 1065">
            <a:extLst>
              <a:ext uri="{FF2B5EF4-FFF2-40B4-BE49-F238E27FC236}">
                <a16:creationId xmlns:a16="http://schemas.microsoft.com/office/drawing/2014/main" id="{1F4E1649-4D1F-4A91-AF97-A254BFDD5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776904"/>
            <a:ext cx="304800" cy="429768"/>
            <a:chOff x="215328" y="-46937"/>
            <a:chExt cx="304800" cy="2773841"/>
          </a:xfrm>
        </p:grpSpPr>
        <p:cxnSp>
          <p:nvCxnSpPr>
            <p:cNvPr id="1067" name="Straight Connector 1066">
              <a:extLst>
                <a:ext uri="{FF2B5EF4-FFF2-40B4-BE49-F238E27FC236}">
                  <a16:creationId xmlns:a16="http://schemas.microsoft.com/office/drawing/2014/main" id="{FE483602-62F9-474D-9C9B-5EE4CD76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8" name="Straight Connector 1067">
              <a:extLst>
                <a:ext uri="{FF2B5EF4-FFF2-40B4-BE49-F238E27FC236}">
                  <a16:creationId xmlns:a16="http://schemas.microsoft.com/office/drawing/2014/main" id="{DD7D1AC0-A6C7-40E3-9841-F34AC831A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9" name="Straight Connector 1068">
              <a:extLst>
                <a:ext uri="{FF2B5EF4-FFF2-40B4-BE49-F238E27FC236}">
                  <a16:creationId xmlns:a16="http://schemas.microsoft.com/office/drawing/2014/main" id="{F951C4DD-7427-497D-9DE3-9D731D3F4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0" name="Straight Connector 1069">
              <a:extLst>
                <a:ext uri="{FF2B5EF4-FFF2-40B4-BE49-F238E27FC236}">
                  <a16:creationId xmlns:a16="http://schemas.microsoft.com/office/drawing/2014/main" id="{0EE18298-0BF5-4D7A-921A-2F4186E8D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2" name="Oval 1071">
            <a:extLst>
              <a:ext uri="{FF2B5EF4-FFF2-40B4-BE49-F238E27FC236}">
                <a16:creationId xmlns:a16="http://schemas.microsoft.com/office/drawing/2014/main" id="{773AEA78-C03B-40B7-9D11-DC022119D5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600000">
            <a:off x="10150845" y="4270841"/>
            <a:ext cx="1897885" cy="1897885"/>
          </a:xfrm>
          <a:prstGeom prst="ellipse">
            <a:avLst/>
          </a:prstGeom>
          <a:gradFill>
            <a:gsLst>
              <a:gs pos="0">
                <a:schemeClr val="tx2">
                  <a:lumMod val="75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B364A-7C4A-48B6-8F9A-EE2B13F766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534" y="4016246"/>
            <a:ext cx="10489636" cy="2129599"/>
          </a:xfrm>
          <a:noFill/>
        </p:spPr>
        <p:txBody>
          <a:bodyPr anchor="t">
            <a:normAutofit fontScale="77500" lnSpcReduction="20000"/>
          </a:bodyPr>
          <a:lstStyle/>
          <a:p>
            <a:pPr marL="0" marR="0" indent="0">
              <a:spcBef>
                <a:spcPts val="768"/>
              </a:spcBef>
              <a:spcAft>
                <a:spcPts val="0"/>
              </a:spcAft>
              <a:buNone/>
            </a:pPr>
            <a:r>
              <a:rPr lang="en-GB" sz="3500" kern="120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Write a short piece of Creative Writing (a story, a poem, a description etc) on a Halloween or autumnal theme</a:t>
            </a:r>
            <a:endParaRPr lang="en-GB" sz="3500" kern="140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marL="0" marR="0" indent="0">
              <a:spcBef>
                <a:spcPts val="768"/>
              </a:spcBef>
              <a:spcAft>
                <a:spcPts val="0"/>
              </a:spcAft>
              <a:buNone/>
            </a:pPr>
            <a:r>
              <a:rPr lang="en-GB" sz="3500" kern="1200" dirty="0">
                <a:ln>
                  <a:noFill/>
                </a:ln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Entries will be judged by Headteacher Mr Harrison and Deputy Head Mrs Edwards</a:t>
            </a:r>
            <a:endParaRPr lang="en-GB" sz="3500" kern="1400" dirty="0">
              <a:ln>
                <a:noFill/>
              </a:ln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marL="0" marR="0" indent="0">
              <a:spcBef>
                <a:spcPts val="768"/>
              </a:spcBef>
              <a:spcAft>
                <a:spcPts val="0"/>
              </a:spcAft>
              <a:buNone/>
            </a:pPr>
            <a:r>
              <a:rPr lang="en-GB" sz="3500" b="1" kern="1400" dirty="0">
                <a:ln>
                  <a:noFill/>
                </a:ln>
                <a:effectLst/>
                <a:highlight>
                  <a:srgbClr val="FFFF00"/>
                </a:highlight>
                <a:latin typeface="Calibri" panose="020F0502020204030204" pitchFamily="34" charset="0"/>
              </a:rPr>
              <a:t>Please give your entries to your form tutor by Thursday 19</a:t>
            </a:r>
            <a:r>
              <a:rPr lang="en-GB" sz="3500" b="1" kern="1400" baseline="30000" dirty="0">
                <a:ln>
                  <a:noFill/>
                </a:ln>
                <a:effectLst/>
                <a:highlight>
                  <a:srgbClr val="FFFF00"/>
                </a:highlight>
                <a:latin typeface="Calibri" panose="020F0502020204030204" pitchFamily="34" charset="0"/>
              </a:rPr>
              <a:t>th</a:t>
            </a:r>
            <a:r>
              <a:rPr lang="en-GB" sz="3500" b="1" kern="1400" dirty="0">
                <a:ln>
                  <a:noFill/>
                </a:ln>
                <a:effectLst/>
                <a:highlight>
                  <a:srgbClr val="FFFF00"/>
                </a:highlight>
                <a:latin typeface="Calibri" panose="020F0502020204030204" pitchFamily="34" charset="0"/>
              </a:rPr>
              <a:t> October </a:t>
            </a:r>
          </a:p>
          <a:p>
            <a:pPr marL="0" marR="0" indent="0">
              <a:spcBef>
                <a:spcPts val="0"/>
              </a:spcBef>
              <a:spcAft>
                <a:spcPts val="600"/>
              </a:spcAft>
            </a:pPr>
            <a:endParaRPr lang="en-GB" sz="2400" kern="1400" dirty="0">
              <a:ln>
                <a:noFill/>
              </a:ln>
              <a:effectLst/>
              <a:latin typeface="Calibri" panose="020F0502020204030204" pitchFamily="34" charset="0"/>
            </a:endParaRPr>
          </a:p>
          <a:p>
            <a:endParaRPr lang="en-GB" sz="18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948F2D-A537-4A81-90B7-150388148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96" y="4049316"/>
            <a:ext cx="1034267" cy="10961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F23F2F-50AA-404E-B484-E50C905EE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491" y="5139327"/>
            <a:ext cx="850790" cy="85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83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1C97B56A-8124-61F7-F087-373C275C7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834887"/>
            <a:ext cx="4394200" cy="5588215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>
              <a:buNone/>
            </a:pPr>
            <a:r>
              <a:rPr lang="en-US" sz="4000" kern="1200" dirty="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House Leadership is vital</a:t>
            </a:r>
          </a:p>
          <a:p>
            <a:pPr marL="0" indent="0">
              <a:buNone/>
            </a:pPr>
            <a:endParaRPr lang="en-US" sz="4000" kern="1200" dirty="0">
              <a:solidFill>
                <a:schemeClr val="bg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sz="4000" kern="1200" dirty="0">
              <a:solidFill>
                <a:schemeClr val="bg1">
                  <a:alpha val="80000"/>
                </a:schemeClr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endParaRPr lang="en-US" sz="40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en-US" sz="40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en-US" sz="40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endParaRPr lang="en-US" sz="4000" dirty="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buNone/>
            </a:pPr>
            <a:r>
              <a:rPr lang="en-US" sz="4000" kern="1200" dirty="0">
                <a:solidFill>
                  <a:schemeClr val="bg1">
                    <a:alpha val="80000"/>
                  </a:schemeClr>
                </a:solidFill>
                <a:latin typeface="+mn-lt"/>
                <a:ea typeface="+mn-ea"/>
                <a:cs typeface="+mn-cs"/>
              </a:rPr>
              <a:t>We can’t do this without you so get involved…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4F6F06-9ED6-4084-98EE-F02D40A402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8" r="1542" b="4"/>
          <a:stretch/>
        </p:blipFill>
        <p:spPr>
          <a:xfrm>
            <a:off x="5803900" y="10"/>
            <a:ext cx="3250283" cy="3333737"/>
          </a:xfrm>
          <a:custGeom>
            <a:avLst/>
            <a:gdLst/>
            <a:ahLst/>
            <a:cxnLst/>
            <a:rect l="l" t="t" r="r" b="b"/>
            <a:pathLst>
              <a:path w="3250283" h="3333747">
                <a:moveTo>
                  <a:pt x="0" y="0"/>
                </a:moveTo>
                <a:lnTo>
                  <a:pt x="3250283" y="0"/>
                </a:lnTo>
                <a:lnTo>
                  <a:pt x="3250283" y="3333747"/>
                </a:lnTo>
                <a:lnTo>
                  <a:pt x="153881" y="3333747"/>
                </a:lnTo>
                <a:lnTo>
                  <a:pt x="110925" y="3121962"/>
                </a:lnTo>
                <a:cubicBezTo>
                  <a:pt x="7248" y="2570625"/>
                  <a:pt x="-46957" y="1948326"/>
                  <a:pt x="85282" y="1225550"/>
                </a:cubicBezTo>
                <a:cubicBezTo>
                  <a:pt x="7773" y="398992"/>
                  <a:pt x="51080" y="378883"/>
                  <a:pt x="0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B3FB14-5CF0-43D9-9629-8A7049CB45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8" r="5772" b="-3"/>
          <a:stretch/>
        </p:blipFill>
        <p:spPr>
          <a:xfrm>
            <a:off x="9244684" y="10"/>
            <a:ext cx="2947316" cy="3333737"/>
          </a:xfrm>
          <a:custGeom>
            <a:avLst/>
            <a:gdLst/>
            <a:ahLst/>
            <a:cxnLst/>
            <a:rect l="l" t="t" r="r" b="b"/>
            <a:pathLst>
              <a:path w="2947316" h="3333747">
                <a:moveTo>
                  <a:pt x="0" y="0"/>
                </a:moveTo>
                <a:lnTo>
                  <a:pt x="2947316" y="0"/>
                </a:lnTo>
                <a:lnTo>
                  <a:pt x="2947316" y="3333747"/>
                </a:lnTo>
                <a:lnTo>
                  <a:pt x="0" y="3333747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B9B01A-F926-4B34-8BCA-9DD12EFF77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" r="1372" b="-4"/>
          <a:stretch/>
        </p:blipFill>
        <p:spPr>
          <a:xfrm>
            <a:off x="5803900" y="3524255"/>
            <a:ext cx="3250283" cy="3333745"/>
          </a:xfrm>
          <a:custGeom>
            <a:avLst/>
            <a:gdLst/>
            <a:ahLst/>
            <a:cxnLst/>
            <a:rect l="l" t="t" r="r" b="b"/>
            <a:pathLst>
              <a:path w="3250283" h="3333745">
                <a:moveTo>
                  <a:pt x="197729" y="0"/>
                </a:moveTo>
                <a:lnTo>
                  <a:pt x="3250283" y="0"/>
                </a:lnTo>
                <a:lnTo>
                  <a:pt x="3250283" y="3333745"/>
                </a:lnTo>
                <a:lnTo>
                  <a:pt x="0" y="3333745"/>
                </a:lnTo>
                <a:cubicBezTo>
                  <a:pt x="274943" y="2546345"/>
                  <a:pt x="463273" y="2235195"/>
                  <a:pt x="465050" y="1435095"/>
                </a:cubicBezTo>
                <a:cubicBezTo>
                  <a:pt x="461219" y="1077114"/>
                  <a:pt x="364351" y="694874"/>
                  <a:pt x="260702" y="269789"/>
                </a:cubicBezTo>
                <a:close/>
              </a:path>
            </a:pathLst>
          </a:cu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64A290D-B7BC-40B4-AB97-0C801BCCE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8" y="544"/>
            <a:ext cx="874716" cy="6857455"/>
            <a:chOff x="5632358" y="544"/>
            <a:chExt cx="874716" cy="685745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C60D1EB-842B-4027-9728-E57314926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dir="108000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4E103E5-C039-4EA4-843B-AD566B5C96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5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40D59D-FDBC-431F-BA2B-7A09BE79EFA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" r="6078" b="-3"/>
          <a:stretch/>
        </p:blipFill>
        <p:spPr>
          <a:xfrm>
            <a:off x="9244684" y="3524255"/>
            <a:ext cx="2947316" cy="3333745"/>
          </a:xfrm>
          <a:custGeom>
            <a:avLst/>
            <a:gdLst/>
            <a:ahLst/>
            <a:cxnLst/>
            <a:rect l="l" t="t" r="r" b="b"/>
            <a:pathLst>
              <a:path w="2947316" h="3333745">
                <a:moveTo>
                  <a:pt x="0" y="0"/>
                </a:moveTo>
                <a:lnTo>
                  <a:pt x="2947316" y="0"/>
                </a:lnTo>
                <a:lnTo>
                  <a:pt x="2947316" y="3333745"/>
                </a:lnTo>
                <a:lnTo>
                  <a:pt x="0" y="3333745"/>
                </a:ln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5EFF54-7DB3-43F8-B6D4-7B51972582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0254" y="1883880"/>
            <a:ext cx="3351850" cy="239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190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D67A7E-50CD-4083-94FF-7228D0B9C8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64" r="2083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FC59CF-C229-4ABA-8EC8-C3FEE79E3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0479" y="338620"/>
            <a:ext cx="3822189" cy="1899912"/>
          </a:xfrm>
        </p:spPr>
        <p:txBody>
          <a:bodyPr>
            <a:normAutofit fontScale="90000"/>
          </a:bodyPr>
          <a:lstStyle/>
          <a:p>
            <a:r>
              <a:rPr lang="en-GB" sz="4000" dirty="0"/>
              <a:t>Sort your team for the Malbank House Relay…</a:t>
            </a:r>
            <a:br>
              <a:rPr lang="en-GB" sz="4000" dirty="0"/>
            </a:b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E919DD-6B11-4C0E-8D29-4AD41955C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0480" y="2367940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/>
              <a:t>One runner from each year group to face off against the other Houses in a race for glory…</a:t>
            </a:r>
          </a:p>
          <a:p>
            <a:pPr marL="0" indent="0">
              <a:buNone/>
            </a:pPr>
            <a:r>
              <a:rPr lang="en-GB" sz="3200" dirty="0"/>
              <a:t>Sign up with your Head of House</a:t>
            </a:r>
          </a:p>
          <a:p>
            <a:pPr marL="0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1924922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197</Words>
  <Application>Microsoft Office PowerPoint</Application>
  <PresentationFormat>Widescreen</PresentationFormat>
  <Paragraphs>29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Will the Kestrels or Bears write their own line in the House History books…? </vt:lpstr>
      <vt:lpstr>Once again,  everything you do every day, every lesson, matters to your House...</vt:lpstr>
      <vt:lpstr>Competition Alert</vt:lpstr>
      <vt:lpstr>House Competition Alert – Creative Writing</vt:lpstr>
      <vt:lpstr>PowerPoint Presentation</vt:lpstr>
      <vt:lpstr>Sort your team for the Malbank House Relay…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Miss V Nadin</dc:creator>
  <cp:lastModifiedBy>Mr D Shepherd</cp:lastModifiedBy>
  <cp:revision>11</cp:revision>
  <dcterms:created xsi:type="dcterms:W3CDTF">2022-09-14T11:02:09Z</dcterms:created>
  <dcterms:modified xsi:type="dcterms:W3CDTF">2023-09-25T13:57:48Z</dcterms:modified>
</cp:coreProperties>
</file>